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0" r:id="rId5"/>
    <p:sldId id="259" r:id="rId6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94620" autoAdjust="0"/>
  </p:normalViewPr>
  <p:slideViewPr>
    <p:cSldViewPr>
      <p:cViewPr varScale="1">
        <p:scale>
          <a:sx n="85" d="100"/>
          <a:sy n="85" d="100"/>
        </p:scale>
        <p:origin x="-78" y="-22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2021/3/12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2021/3/12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2021/3/12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2021/3/12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2021/3/12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2021/3/12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2021/3/12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2021/3/12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2021/3/12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2021/3/12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2021/3/12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t>2021/3/12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CN" altLang="en-US" sz="4800" dirty="0" smtClean="0"/>
              <a:t>关于教科研成果奖申报</a:t>
            </a:r>
            <a:endParaRPr lang="zh-CN" altLang="en-US" sz="4800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92659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683568" y="1772816"/>
            <a:ext cx="7524824" cy="413732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zh-CN" altLang="en-US" dirty="0" smtClean="0"/>
              <a:t>参评范围：</a:t>
            </a:r>
            <a:endParaRPr lang="en-US" altLang="zh-CN" dirty="0" smtClean="0"/>
          </a:p>
          <a:p>
            <a:pPr>
              <a:lnSpc>
                <a:spcPct val="150000"/>
              </a:lnSpc>
            </a:pPr>
            <a:r>
              <a:rPr lang="en-US" altLang="zh-CN" dirty="0" smtClean="0"/>
              <a:t>1</a:t>
            </a:r>
            <a:r>
              <a:rPr lang="zh-CN" altLang="en-US" dirty="0" smtClean="0"/>
              <a:t>）</a:t>
            </a:r>
            <a:r>
              <a:rPr lang="en-US" altLang="zh-CN" dirty="0" smtClean="0"/>
              <a:t>2018</a:t>
            </a:r>
            <a:r>
              <a:rPr lang="zh-CN" altLang="en-US" dirty="0"/>
              <a:t>年</a:t>
            </a:r>
            <a:r>
              <a:rPr lang="en-US" altLang="zh-CN" dirty="0"/>
              <a:t>3</a:t>
            </a:r>
            <a:r>
              <a:rPr lang="zh-CN" altLang="en-US" dirty="0"/>
              <a:t>月</a:t>
            </a:r>
            <a:r>
              <a:rPr lang="en-US" altLang="zh-CN" dirty="0"/>
              <a:t>31</a:t>
            </a:r>
            <a:r>
              <a:rPr lang="zh-CN" altLang="en-US" dirty="0" smtClean="0"/>
              <a:t>日至</a:t>
            </a:r>
            <a:r>
              <a:rPr lang="en-US" altLang="zh-CN" dirty="0"/>
              <a:t>2021</a:t>
            </a:r>
            <a:r>
              <a:rPr lang="zh-CN" altLang="en-US" dirty="0"/>
              <a:t>年</a:t>
            </a:r>
            <a:r>
              <a:rPr lang="en-US" altLang="zh-CN" dirty="0"/>
              <a:t>3</a:t>
            </a:r>
            <a:r>
              <a:rPr lang="zh-CN" altLang="en-US" dirty="0"/>
              <a:t>月</a:t>
            </a:r>
            <a:r>
              <a:rPr lang="en-US" altLang="zh-CN" dirty="0"/>
              <a:t>30</a:t>
            </a:r>
            <a:r>
              <a:rPr lang="zh-CN" altLang="en-US" dirty="0" smtClean="0"/>
              <a:t>日，公开</a:t>
            </a:r>
            <a:r>
              <a:rPr lang="zh-CN" altLang="en-US" b="1" dirty="0" smtClean="0"/>
              <a:t>出版或发表</a:t>
            </a:r>
            <a:endParaRPr lang="en-US" altLang="zh-CN" b="1" dirty="0"/>
          </a:p>
          <a:p>
            <a:pPr>
              <a:lnSpc>
                <a:spcPct val="150000"/>
              </a:lnSpc>
            </a:pPr>
            <a:r>
              <a:rPr lang="en-US" altLang="zh-CN" dirty="0" smtClean="0"/>
              <a:t>2</a:t>
            </a:r>
            <a:r>
              <a:rPr lang="zh-CN" altLang="en-US" dirty="0" smtClean="0"/>
              <a:t>）发表</a:t>
            </a:r>
            <a:r>
              <a:rPr lang="zh-CN" altLang="en-US" dirty="0"/>
              <a:t>于</a:t>
            </a:r>
            <a:r>
              <a:rPr lang="en-US" altLang="zh-CN" dirty="0"/>
              <a:t>《</a:t>
            </a:r>
            <a:r>
              <a:rPr lang="zh-CN" altLang="en-US" dirty="0"/>
              <a:t>青浦实验</a:t>
            </a:r>
            <a:r>
              <a:rPr lang="en-US" altLang="zh-CN" dirty="0" smtClean="0"/>
              <a:t>》《</a:t>
            </a:r>
            <a:r>
              <a:rPr lang="zh-CN" altLang="en-US" dirty="0"/>
              <a:t>青浦教育</a:t>
            </a:r>
            <a:r>
              <a:rPr lang="en-US" altLang="zh-CN" dirty="0"/>
              <a:t>》</a:t>
            </a:r>
            <a:r>
              <a:rPr lang="zh-CN" altLang="en-US" dirty="0"/>
              <a:t>及以上</a:t>
            </a:r>
            <a:r>
              <a:rPr lang="zh-CN" altLang="en-US" dirty="0" smtClean="0"/>
              <a:t>刊物</a:t>
            </a:r>
            <a:endParaRPr lang="en-US" altLang="zh-CN" dirty="0" smtClean="0"/>
          </a:p>
          <a:p>
            <a:pPr>
              <a:lnSpc>
                <a:spcPct val="150000"/>
              </a:lnSpc>
            </a:pPr>
            <a:r>
              <a:rPr lang="zh-CN" altLang="en-US" dirty="0" smtClean="0"/>
              <a:t>必须</a:t>
            </a:r>
            <a:r>
              <a:rPr lang="zh-CN" altLang="en-US" dirty="0" smtClean="0"/>
              <a:t>由第一</a:t>
            </a:r>
            <a:r>
              <a:rPr lang="zh-CN" altLang="en-US" dirty="0"/>
              <a:t>作者提出申报</a:t>
            </a:r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关于申报区</a:t>
            </a:r>
            <a:r>
              <a:rPr lang="en-US" altLang="zh-CN" dirty="0" smtClean="0"/>
              <a:t>17</a:t>
            </a:r>
            <a:r>
              <a:rPr lang="zh-CN" altLang="en-US" dirty="0" smtClean="0"/>
              <a:t>届教科研成果奖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726526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683568" y="1772816"/>
            <a:ext cx="7524824" cy="4137323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50000"/>
              </a:lnSpc>
            </a:pPr>
            <a:r>
              <a:rPr lang="zh-CN" altLang="en-US" dirty="0" smtClean="0"/>
              <a:t>参评标准：</a:t>
            </a:r>
            <a:endParaRPr lang="en-US" altLang="zh-CN" dirty="0" smtClean="0"/>
          </a:p>
          <a:p>
            <a:pPr>
              <a:lnSpc>
                <a:spcPct val="150000"/>
              </a:lnSpc>
            </a:pPr>
            <a:r>
              <a:rPr lang="zh-CN" altLang="en-US" dirty="0"/>
              <a:t>科学性：符合教育规律和教育政策，有充分的理论与实践依据；研究方法运用科学合理，研究过程清晰；研究结论有充分的数据与事实支撑。</a:t>
            </a:r>
          </a:p>
          <a:p>
            <a:pPr>
              <a:lnSpc>
                <a:spcPct val="150000"/>
              </a:lnSpc>
            </a:pPr>
            <a:r>
              <a:rPr lang="zh-CN" altLang="en-US" dirty="0"/>
              <a:t>实践性：理论与实践相结合，有效回应当前教育改革与学校发展面临的真实问题；成果源自于研究者的亲自实践，具有可操作性和实用性；成果应用已取得成效。</a:t>
            </a:r>
          </a:p>
          <a:p>
            <a:pPr>
              <a:lnSpc>
                <a:spcPct val="150000"/>
              </a:lnSpc>
            </a:pPr>
            <a:r>
              <a:rPr lang="zh-CN" altLang="en-US" dirty="0"/>
              <a:t>创新性：成果对教育现象的规律性有新的认识；对教育的改革与发展有开拓创新意义，在全区同类研究中处于领先水平。</a:t>
            </a:r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关于申报区</a:t>
            </a:r>
            <a:r>
              <a:rPr lang="en-US" altLang="zh-CN" dirty="0" smtClean="0"/>
              <a:t>17</a:t>
            </a:r>
            <a:r>
              <a:rPr lang="zh-CN" altLang="en-US" dirty="0" smtClean="0"/>
              <a:t>届教科研成果奖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794223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683568" y="1772816"/>
            <a:ext cx="7524824" cy="4137323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zh-CN" altLang="en-US" dirty="0" smtClean="0"/>
              <a:t>参评范围：</a:t>
            </a:r>
            <a:endParaRPr lang="en-US" altLang="zh-CN" dirty="0" smtClean="0"/>
          </a:p>
          <a:p>
            <a:pPr>
              <a:lnSpc>
                <a:spcPct val="150000"/>
              </a:lnSpc>
            </a:pPr>
            <a:r>
              <a:rPr lang="en-US" altLang="zh-CN" b="1" dirty="0" smtClean="0"/>
              <a:t>2019</a:t>
            </a:r>
            <a:r>
              <a:rPr lang="zh-CN" altLang="en-US" b="1" dirty="0" smtClean="0"/>
              <a:t>年</a:t>
            </a:r>
            <a:r>
              <a:rPr lang="en-US" altLang="zh-CN" b="1" dirty="0"/>
              <a:t>3</a:t>
            </a:r>
            <a:r>
              <a:rPr lang="zh-CN" altLang="en-US" b="1" dirty="0" smtClean="0"/>
              <a:t>月</a:t>
            </a:r>
            <a:r>
              <a:rPr lang="en-US" altLang="zh-CN" b="1" dirty="0" smtClean="0"/>
              <a:t>16</a:t>
            </a:r>
            <a:r>
              <a:rPr lang="zh-CN" altLang="en-US" b="1" dirty="0" smtClean="0"/>
              <a:t>日</a:t>
            </a:r>
            <a:r>
              <a:rPr lang="en-US" altLang="zh-CN" b="1" dirty="0" smtClean="0"/>
              <a:t>—2021</a:t>
            </a:r>
            <a:r>
              <a:rPr lang="zh-CN" altLang="en-US" b="1" dirty="0" smtClean="0"/>
              <a:t>年</a:t>
            </a:r>
            <a:r>
              <a:rPr lang="en-US" altLang="zh-CN" b="1" dirty="0" smtClean="0"/>
              <a:t>3</a:t>
            </a:r>
            <a:r>
              <a:rPr lang="zh-CN" altLang="en-US" b="1" dirty="0" smtClean="0"/>
              <a:t>月</a:t>
            </a:r>
            <a:r>
              <a:rPr lang="en-US" altLang="zh-CN" b="1" dirty="0" smtClean="0"/>
              <a:t>15</a:t>
            </a:r>
            <a:r>
              <a:rPr lang="zh-CN" altLang="en-US" b="1" dirty="0" smtClean="0"/>
              <a:t>日</a:t>
            </a:r>
            <a:endParaRPr lang="en-US" altLang="zh-CN" b="1" dirty="0" smtClean="0"/>
          </a:p>
          <a:p>
            <a:pPr>
              <a:lnSpc>
                <a:spcPct val="150000"/>
              </a:lnSpc>
            </a:pPr>
            <a:r>
              <a:rPr lang="zh-CN" altLang="en-US" dirty="0" smtClean="0"/>
              <a:t>重点关注：</a:t>
            </a:r>
            <a:endParaRPr lang="en-US" altLang="zh-CN" dirty="0" smtClean="0"/>
          </a:p>
          <a:p>
            <a:pPr>
              <a:lnSpc>
                <a:spcPct val="150000"/>
              </a:lnSpc>
            </a:pPr>
            <a:r>
              <a:rPr lang="zh-CN" altLang="en-US" dirty="0" smtClean="0"/>
              <a:t>话题</a:t>
            </a:r>
            <a:r>
              <a:rPr lang="en-US" altLang="zh-CN" dirty="0" smtClean="0"/>
              <a:t>1</a:t>
            </a:r>
            <a:r>
              <a:rPr lang="zh-CN" altLang="en-US" dirty="0"/>
              <a:t>：教育的活力 </a:t>
            </a:r>
            <a:r>
              <a:rPr lang="zh-CN" altLang="en-US" dirty="0" smtClean="0"/>
              <a:t>（教育</a:t>
            </a:r>
            <a:r>
              <a:rPr lang="zh-CN" altLang="en-US" dirty="0"/>
              <a:t>活力可以表现为一种教育教学的新思维、新实践、新机制、新</a:t>
            </a:r>
            <a:r>
              <a:rPr lang="zh-CN" altLang="en-US" dirty="0" smtClean="0"/>
              <a:t>突破）</a:t>
            </a:r>
            <a:endParaRPr lang="en-US" altLang="zh-CN" dirty="0"/>
          </a:p>
          <a:p>
            <a:pPr>
              <a:lnSpc>
                <a:spcPct val="150000"/>
              </a:lnSpc>
            </a:pPr>
            <a:r>
              <a:rPr lang="zh-CN" altLang="en-US" dirty="0" smtClean="0"/>
              <a:t>话题</a:t>
            </a:r>
            <a:r>
              <a:rPr lang="en-US" altLang="zh-CN" dirty="0" smtClean="0"/>
              <a:t>2</a:t>
            </a:r>
            <a:r>
              <a:rPr lang="zh-CN" altLang="en-US" dirty="0"/>
              <a:t>：“从领会到探究，我的教学实践 </a:t>
            </a:r>
            <a:r>
              <a:rPr lang="zh-CN" altLang="en-US" dirty="0" smtClean="0"/>
              <a:t>”</a:t>
            </a:r>
            <a:endParaRPr lang="en-US" altLang="zh-CN" dirty="0" smtClean="0"/>
          </a:p>
          <a:p>
            <a:pPr>
              <a:lnSpc>
                <a:spcPct val="150000"/>
              </a:lnSpc>
            </a:pPr>
            <a:r>
              <a:rPr lang="zh-CN" altLang="en-US" dirty="0" smtClean="0"/>
              <a:t>话题</a:t>
            </a:r>
            <a:r>
              <a:rPr lang="en-US" altLang="zh-CN" dirty="0" smtClean="0"/>
              <a:t>3</a:t>
            </a:r>
            <a:r>
              <a:rPr lang="zh-CN" altLang="en-US" dirty="0"/>
              <a:t>：情报综述征文 </a:t>
            </a:r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关于学校第</a:t>
            </a:r>
            <a:r>
              <a:rPr lang="en-US" altLang="zh-CN" dirty="0" smtClean="0"/>
              <a:t>6</a:t>
            </a:r>
            <a:r>
              <a:rPr lang="zh-CN" altLang="en-US" dirty="0" smtClean="0"/>
              <a:t>届教科研成果奖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290803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683568" y="1772816"/>
            <a:ext cx="7524824" cy="413732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zh-CN" altLang="en-US" dirty="0" smtClean="0"/>
              <a:t>截止时间：</a:t>
            </a:r>
            <a:endParaRPr lang="en-US" altLang="zh-CN" dirty="0" smtClean="0"/>
          </a:p>
          <a:p>
            <a:pPr>
              <a:lnSpc>
                <a:spcPct val="150000"/>
              </a:lnSpc>
            </a:pPr>
            <a:r>
              <a:rPr lang="en-US" altLang="zh-CN" b="1" dirty="0" smtClean="0"/>
              <a:t>2021</a:t>
            </a:r>
            <a:r>
              <a:rPr lang="zh-CN" altLang="en-US" b="1" dirty="0"/>
              <a:t>年</a:t>
            </a:r>
            <a:r>
              <a:rPr lang="en-US" altLang="zh-CN" b="1" dirty="0"/>
              <a:t>3</a:t>
            </a:r>
            <a:r>
              <a:rPr lang="zh-CN" altLang="en-US" b="1" dirty="0" smtClean="0"/>
              <a:t>月</a:t>
            </a:r>
            <a:r>
              <a:rPr lang="en-US" altLang="zh-CN" b="1" dirty="0" smtClean="0"/>
              <a:t>15</a:t>
            </a:r>
            <a:r>
              <a:rPr lang="zh-CN" altLang="en-US" b="1" dirty="0" smtClean="0"/>
              <a:t>日</a:t>
            </a:r>
            <a:endParaRPr lang="en-US" altLang="zh-CN" b="1" dirty="0" smtClean="0"/>
          </a:p>
          <a:p>
            <a:pPr>
              <a:lnSpc>
                <a:spcPct val="150000"/>
              </a:lnSpc>
            </a:pPr>
            <a:r>
              <a:rPr lang="zh-CN" altLang="en-US" b="1" dirty="0" smtClean="0"/>
              <a:t>参评方式：</a:t>
            </a:r>
            <a:endParaRPr lang="en-US" altLang="zh-CN" b="1" dirty="0" smtClean="0"/>
          </a:p>
          <a:p>
            <a:pPr>
              <a:lnSpc>
                <a:spcPct val="150000"/>
              </a:lnSpc>
            </a:pPr>
            <a:r>
              <a:rPr lang="zh-CN" altLang="en-US" b="1" dirty="0" smtClean="0"/>
              <a:t>上传电子稿</a:t>
            </a:r>
            <a:endParaRPr lang="en-US" altLang="zh-CN" b="1" dirty="0" smtClean="0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关于学校第</a:t>
            </a:r>
            <a:r>
              <a:rPr lang="en-US" altLang="zh-CN" dirty="0" smtClean="0"/>
              <a:t>6</a:t>
            </a:r>
            <a:r>
              <a:rPr lang="zh-CN" altLang="en-US" dirty="0" smtClean="0"/>
              <a:t>届教科研成果奖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355204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波形">
  <a:themeElements>
    <a:clrScheme name="波形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波形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波形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939</TotalTime>
  <Words>278</Words>
  <Application>Microsoft Office PowerPoint</Application>
  <PresentationFormat>全屏显示(4:3)</PresentationFormat>
  <Paragraphs>23</Paragraphs>
  <Slides>5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6" baseType="lpstr">
      <vt:lpstr>波形</vt:lpstr>
      <vt:lpstr>关于教科研成果奖申报</vt:lpstr>
      <vt:lpstr>关于申报区17届教科研成果奖</vt:lpstr>
      <vt:lpstr>关于申报区17届教科研成果奖</vt:lpstr>
      <vt:lpstr>关于学校第6届教科研成果奖</vt:lpstr>
      <vt:lpstr>关于学校第6届教科研成果奖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user</dc:creator>
  <cp:lastModifiedBy>user</cp:lastModifiedBy>
  <cp:revision>5</cp:revision>
  <dcterms:created xsi:type="dcterms:W3CDTF">2021-03-04T08:18:00Z</dcterms:created>
  <dcterms:modified xsi:type="dcterms:W3CDTF">2021-03-12T05:35:47Z</dcterms:modified>
</cp:coreProperties>
</file>